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1" r:id="rId2"/>
    <p:sldId id="262" r:id="rId3"/>
    <p:sldId id="263" r:id="rId4"/>
    <p:sldId id="266" r:id="rId5"/>
    <p:sldId id="264" r:id="rId6"/>
    <p:sldId id="267" r:id="rId7"/>
    <p:sldId id="265" r:id="rId8"/>
    <p:sldId id="271" r:id="rId9"/>
    <p:sldId id="272" r:id="rId10"/>
    <p:sldId id="274"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39" d="100"/>
          <a:sy n="39" d="100"/>
        </p:scale>
        <p:origin x="66" y="1704"/>
      </p:cViewPr>
      <p:guideLst>
        <p:guide orient="horz"/>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2D9B7505-EA2F-4B3B-BE27-33EAE4A3FBBE}" type="datetimeFigureOut">
              <a:rPr lang="ar-IQ" smtClean="0"/>
              <a:t>14/01/1443</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71514275-6088-4183-AE6D-EAA36CCE3ED8}" type="slidenum">
              <a:rPr lang="ar-IQ" smtClean="0"/>
              <a:t>‹#›</a:t>
            </a:fld>
            <a:endParaRPr lang="ar-IQ"/>
          </a:p>
        </p:txBody>
      </p:sp>
    </p:spTree>
    <p:extLst>
      <p:ext uri="{BB962C8B-B14F-4D97-AF65-F5344CB8AC3E}">
        <p14:creationId xmlns:p14="http://schemas.microsoft.com/office/powerpoint/2010/main" val="834916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1514275-6088-4183-AE6D-EAA36CCE3ED8}" type="slidenum">
              <a:rPr lang="ar-IQ" smtClean="0"/>
              <a:t>7</a:t>
            </a:fld>
            <a:endParaRPr lang="ar-IQ"/>
          </a:p>
        </p:txBody>
      </p:sp>
    </p:spTree>
    <p:extLst>
      <p:ext uri="{BB962C8B-B14F-4D97-AF65-F5344CB8AC3E}">
        <p14:creationId xmlns:p14="http://schemas.microsoft.com/office/powerpoint/2010/main" val="52759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t>14/01/1443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8994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C1149-22A0-421B-BE86-7034BC64A151}" type="datetimeFigureOut">
              <a:rPr lang="ar-IQ" smtClean="0"/>
              <a:t>14/01/1443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404444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C1149-22A0-421B-BE86-7034BC64A151}" type="datetimeFigureOut">
              <a:rPr lang="ar-IQ" smtClean="0"/>
              <a:t>14/01/1443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3118DE-E36F-4C22-AF15-F7C173C5F4BC}"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125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t>14/01/1443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447688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t>14/01/1443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8135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t>14/01/1443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1899200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t>14/01/1443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3044662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t>14/01/1443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180272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t>14/01/1443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220966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C1149-22A0-421B-BE86-7034BC64A151}" type="datetimeFigureOut">
              <a:rPr lang="ar-IQ" smtClean="0"/>
              <a:t>14/01/1443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79991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C1149-22A0-421B-BE86-7034BC64A151}" type="datetimeFigureOut">
              <a:rPr lang="ar-IQ" smtClean="0"/>
              <a:t>14/01/1443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364843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C1149-22A0-421B-BE86-7034BC64A151}" type="datetimeFigureOut">
              <a:rPr lang="ar-IQ" smtClean="0"/>
              <a:t>14/01/1443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269543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EC1149-22A0-421B-BE86-7034BC64A151}" type="datetimeFigureOut">
              <a:rPr lang="ar-IQ" smtClean="0"/>
              <a:t>14/01/1443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66445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C1149-22A0-421B-BE86-7034BC64A151}" type="datetimeFigureOut">
              <a:rPr lang="ar-IQ" smtClean="0"/>
              <a:t>14/01/1443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187947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t>14/01/1443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242093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t>14/01/1443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t>‹#›</a:t>
            </a:fld>
            <a:endParaRPr lang="ar-IQ"/>
          </a:p>
        </p:txBody>
      </p:sp>
    </p:spTree>
    <p:extLst>
      <p:ext uri="{BB962C8B-B14F-4D97-AF65-F5344CB8AC3E}">
        <p14:creationId xmlns:p14="http://schemas.microsoft.com/office/powerpoint/2010/main" val="285603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EC1149-22A0-421B-BE86-7034BC64A151}" type="datetimeFigureOut">
              <a:rPr lang="ar-IQ" smtClean="0"/>
              <a:t>14/01/1443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73118DE-E36F-4C22-AF15-F7C173C5F4BC}" type="slidenum">
              <a:rPr lang="ar-IQ" smtClean="0"/>
              <a:t>‹#›</a:t>
            </a:fld>
            <a:endParaRPr lang="ar-IQ"/>
          </a:p>
        </p:txBody>
      </p:sp>
    </p:spTree>
    <p:extLst>
      <p:ext uri="{BB962C8B-B14F-4D97-AF65-F5344CB8AC3E}">
        <p14:creationId xmlns:p14="http://schemas.microsoft.com/office/powerpoint/2010/main" val="970015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sychology.about.com/od/eindex/g/extinctio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sychology.about.com/od/findex/g/def_fixedinterv.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sychology.about.com/od/vindex/g/def_variablera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sychology.about.com/od/findex/g/def_fixedratio.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sychology.about.com/od/vindex/g/def_variableint.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sychology.about.com/od/findex/g/def_fixedinterv.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psychology.about.com/od/vindex/g/def_variableint.htm" TargetMode="External"/><Relationship Id="rId5" Type="http://schemas.openxmlformats.org/officeDocument/2006/relationships/hyperlink" Target="http://psychology.about.com/od/findex/g/def_fixedratio.htm" TargetMode="External"/><Relationship Id="rId4" Type="http://schemas.openxmlformats.org/officeDocument/2006/relationships/hyperlink" Target="http://psychology.about.com/od/vindex/g/def_variablerat.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4400" dirty="0">
                <a:latin typeface="Arabic Typesetting" panose="03020402040406030203" pitchFamily="66" charset="-78"/>
                <a:cs typeface="Arabic Typesetting" panose="03020402040406030203" pitchFamily="66" charset="-78"/>
              </a:rPr>
              <a:t>الإشراط الإجرائي أو الوسيلي (نموذج سكنر)</a:t>
            </a:r>
            <a:br>
              <a:rPr lang="ar-IQ" sz="4400" dirty="0">
                <a:latin typeface="Arabic Typesetting" panose="03020402040406030203" pitchFamily="66" charset="-78"/>
                <a:cs typeface="Arabic Typesetting" panose="03020402040406030203" pitchFamily="66" charset="-78"/>
              </a:rPr>
            </a:br>
            <a:r>
              <a:rPr lang="ar-SA" sz="4400" dirty="0">
                <a:latin typeface="Arabic Typesetting" panose="03020402040406030203" pitchFamily="66" charset="-78"/>
                <a:cs typeface="Arabic Typesetting" panose="03020402040406030203" pitchFamily="66" charset="-78"/>
              </a:rPr>
              <a:t>جداول التعزيز</a:t>
            </a:r>
            <a:endParaRPr lang="ar-IQ" sz="44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p:txBody>
          <a:bodyPr>
            <a:noAutofit/>
          </a:bodyPr>
          <a:lstStyle/>
          <a:p>
            <a:pPr marL="0" lvl="0" indent="0" algn="just">
              <a:buNone/>
            </a:pPr>
            <a:r>
              <a:rPr lang="ar-IQ" sz="3600" b="1" dirty="0">
                <a:solidFill>
                  <a:srgbClr val="FF0000"/>
                </a:solidFill>
                <a:latin typeface="Arabic Typesetting" panose="03020402040406030203" pitchFamily="66" charset="-78"/>
                <a:cs typeface="Arabic Typesetting" panose="03020402040406030203" pitchFamily="66" charset="-78"/>
              </a:rPr>
              <a:t>1. </a:t>
            </a:r>
            <a:r>
              <a:rPr lang="ar-SA" sz="3600" b="1" dirty="0">
                <a:solidFill>
                  <a:srgbClr val="FF0000"/>
                </a:solidFill>
                <a:latin typeface="Arabic Typesetting" panose="03020402040406030203" pitchFamily="66" charset="-78"/>
                <a:cs typeface="Arabic Typesetting" panose="03020402040406030203" pitchFamily="66" charset="-78"/>
              </a:rPr>
              <a:t>التعزيز المستمر </a:t>
            </a:r>
            <a:r>
              <a:rPr lang="en-US" sz="3600" b="1" dirty="0">
                <a:solidFill>
                  <a:srgbClr val="FF0000"/>
                </a:solidFill>
                <a:latin typeface="Arabic Typesetting" panose="03020402040406030203" pitchFamily="66" charset="-78"/>
                <a:cs typeface="Arabic Typesetting" panose="03020402040406030203" pitchFamily="66" charset="-78"/>
              </a:rPr>
              <a:t>Continuous Reinforcement  </a:t>
            </a:r>
          </a:p>
          <a:p>
            <a:pPr marL="0" indent="0" algn="just">
              <a:buNone/>
            </a:pPr>
            <a:r>
              <a:rPr lang="ar-SA" sz="3600" dirty="0">
                <a:latin typeface="Arabic Typesetting" panose="03020402040406030203" pitchFamily="66" charset="-78"/>
                <a:cs typeface="Arabic Typesetting" panose="03020402040406030203" pitchFamily="66" charset="-78"/>
              </a:rPr>
              <a:t>في هذا النوع من التعزيز، </a:t>
            </a:r>
            <a:r>
              <a:rPr lang="ar-SA" sz="3600" u="sng" dirty="0">
                <a:latin typeface="Arabic Typesetting" panose="03020402040406030203" pitchFamily="66" charset="-78"/>
                <a:cs typeface="Arabic Typesetting" panose="03020402040406030203" pitchFamily="66" charset="-78"/>
              </a:rPr>
              <a:t>يتم تعزيز السلوك المرغوب به في كل مرة يتم فيها تقديم هذه السلوك. </a:t>
            </a:r>
            <a:r>
              <a:rPr lang="ar-SA" sz="3600" dirty="0">
                <a:latin typeface="Arabic Typesetting" panose="03020402040406030203" pitchFamily="66" charset="-78"/>
                <a:cs typeface="Arabic Typesetting" panose="03020402040406030203" pitchFamily="66" charset="-78"/>
              </a:rPr>
              <a:t>وبشكل عام، يفضل استخدام هذا النمط من التعزيز خلال المراحل الأولى من التعلم من أجل خلق ارتباطات قوية بين السلوك</a:t>
            </a:r>
            <a:r>
              <a:rPr lang="ar-SA" sz="3600" b="1" dirty="0">
                <a:latin typeface="Arabic Typesetting" panose="03020402040406030203" pitchFamily="66" charset="-78"/>
                <a:cs typeface="Arabic Typesetting" panose="03020402040406030203" pitchFamily="66" charset="-78"/>
              </a:rPr>
              <a:t> </a:t>
            </a:r>
            <a:r>
              <a:rPr lang="ar-SA" sz="3600" dirty="0">
                <a:latin typeface="Arabic Typesetting" panose="03020402040406030203" pitchFamily="66" charset="-78"/>
                <a:cs typeface="Arabic Typesetting" panose="03020402040406030203" pitchFamily="66" charset="-78"/>
              </a:rPr>
              <a:t>والاستجابة. وحالما يتم تأسيس استجابة قوية يتم التوجه نحو جدول التعزيز الجزئي. </a:t>
            </a:r>
            <a:endParaRPr lang="ar-IQ" sz="3600" dirty="0">
              <a:latin typeface="Arabic Typesetting" panose="03020402040406030203" pitchFamily="66" charset="-78"/>
              <a:cs typeface="Arabic Typesetting" panose="03020402040406030203" pitchFamily="66" charset="-78"/>
            </a:endParaRPr>
          </a:p>
          <a:p>
            <a:pPr marL="0" indent="0" algn="just">
              <a:buNone/>
            </a:pPr>
            <a:r>
              <a:rPr lang="ar-IQ" sz="3600" dirty="0">
                <a:latin typeface="Arabic Typesetting" panose="03020402040406030203" pitchFamily="66" charset="-78"/>
                <a:cs typeface="Arabic Typesetting" panose="03020402040406030203" pitchFamily="66" charset="-78"/>
              </a:rPr>
              <a:t>مثال من الصف: كلما شارك الطالب سوف يحصل على كلمة ثناء أو تشجيع من المدرس.</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3994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CAAB07-7F22-4986-A50E-913111B8D5FC}"/>
              </a:ext>
            </a:extLst>
          </p:cNvPr>
          <p:cNvSpPr>
            <a:spLocks noGrp="1"/>
          </p:cNvSpPr>
          <p:nvPr>
            <p:ph type="title"/>
          </p:nvPr>
        </p:nvSpPr>
        <p:spPr/>
        <p:txBody>
          <a:bodyPr/>
          <a:lstStyle/>
          <a:p>
            <a:r>
              <a:rPr lang="ar-IQ" b="1" dirty="0">
                <a:latin typeface="Arabic Typesetting" panose="03020402040406030203" pitchFamily="66" charset="-78"/>
                <a:cs typeface="Arabic Typesetting" panose="03020402040406030203" pitchFamily="66" charset="-78"/>
              </a:rPr>
              <a:t>تطبيقات نظرية سكنر في مجال علم النفس</a:t>
            </a:r>
            <a:endParaRPr lang="en-US" dirty="0"/>
          </a:p>
        </p:txBody>
      </p:sp>
      <p:sp>
        <p:nvSpPr>
          <p:cNvPr id="6" name="Content Placeholder 5">
            <a:extLst>
              <a:ext uri="{FF2B5EF4-FFF2-40B4-BE49-F238E27FC236}">
                <a16:creationId xmlns:a16="http://schemas.microsoft.com/office/drawing/2014/main" id="{15E4569A-D37A-4F93-B36F-AD7C3803CB37}"/>
              </a:ext>
            </a:extLst>
          </p:cNvPr>
          <p:cNvSpPr>
            <a:spLocks noGrp="1"/>
          </p:cNvSpPr>
          <p:nvPr>
            <p:ph idx="1"/>
          </p:nvPr>
        </p:nvSpPr>
        <p:spPr/>
        <p:txBody>
          <a:bodyPr>
            <a:noAutofit/>
          </a:bodyPr>
          <a:lstStyle/>
          <a:p>
            <a:pPr algn="just"/>
            <a:r>
              <a:rPr lang="ar-IQ" sz="3600" dirty="0">
                <a:latin typeface="Arabic Typesetting" panose="03020402040406030203" pitchFamily="66" charset="-78"/>
                <a:cs typeface="Arabic Typesetting" panose="03020402040406030203" pitchFamily="66" charset="-78"/>
              </a:rPr>
              <a:t>العلاج السلوكي </a:t>
            </a:r>
            <a:r>
              <a:rPr lang="en-US" sz="3600" i="1" dirty="0">
                <a:latin typeface="Arabic Typesetting" panose="03020402040406030203" pitchFamily="66" charset="-78"/>
                <a:cs typeface="Arabic Typesetting" panose="03020402040406030203" pitchFamily="66" charset="-78"/>
              </a:rPr>
              <a:t>Behavior therapy</a:t>
            </a:r>
            <a:r>
              <a:rPr lang="en-US" sz="3600" dirty="0">
                <a:latin typeface="Arabic Typesetting" panose="03020402040406030203" pitchFamily="66" charset="-78"/>
                <a:cs typeface="Arabic Typesetting" panose="03020402040406030203" pitchFamily="66" charset="-78"/>
              </a:rPr>
              <a:t> </a:t>
            </a:r>
            <a:endParaRPr lang="ar-IQ" sz="3600" dirty="0">
              <a:latin typeface="Arabic Typesetting" panose="03020402040406030203" pitchFamily="66" charset="-78"/>
              <a:cs typeface="Arabic Typesetting" panose="03020402040406030203" pitchFamily="66" charset="-78"/>
            </a:endParaRPr>
          </a:p>
          <a:p>
            <a:pPr algn="just"/>
            <a:r>
              <a:rPr lang="ar-IQ" sz="3600" dirty="0">
                <a:latin typeface="Arabic Typesetting" panose="03020402040406030203" pitchFamily="66" charset="-78"/>
                <a:cs typeface="Arabic Typesetting" panose="03020402040406030203" pitchFamily="66" charset="-78"/>
              </a:rPr>
              <a:t>تحليل السلوك في مجال التعليم </a:t>
            </a:r>
            <a:r>
              <a:rPr lang="en-US" sz="3600" i="1" dirty="0">
                <a:latin typeface="Arabic Typesetting" panose="03020402040406030203" pitchFamily="66" charset="-78"/>
                <a:cs typeface="Arabic Typesetting" panose="03020402040406030203" pitchFamily="66" charset="-78"/>
              </a:rPr>
              <a:t>Behavior analysis applied to education</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a:t>
            </a:r>
          </a:p>
          <a:p>
            <a:pPr algn="just"/>
            <a:r>
              <a:rPr lang="ar-IQ" sz="3600" dirty="0">
                <a:latin typeface="Arabic Typesetting" panose="03020402040406030203" pitchFamily="66" charset="-78"/>
                <a:cs typeface="Arabic Typesetting" panose="03020402040406030203" pitchFamily="66" charset="-78"/>
              </a:rPr>
              <a:t>تحليل السلوك داخل المؤسسات </a:t>
            </a:r>
            <a:r>
              <a:rPr lang="en-US" sz="3600" i="1" dirty="0">
                <a:latin typeface="Arabic Typesetting" panose="03020402040406030203" pitchFamily="66" charset="-78"/>
                <a:cs typeface="Arabic Typesetting" panose="03020402040406030203" pitchFamily="66" charset="-78"/>
              </a:rPr>
              <a:t>Behavioral analysis in organizations</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a:t>
            </a:r>
          </a:p>
          <a:p>
            <a:pPr algn="just"/>
            <a:r>
              <a:rPr lang="ar-IQ" sz="3600" dirty="0">
                <a:latin typeface="Arabic Typesetting" panose="03020402040406030203" pitchFamily="66" charset="-78"/>
                <a:cs typeface="Arabic Typesetting" panose="03020402040406030203" pitchFamily="66" charset="-78"/>
              </a:rPr>
              <a:t>إدارة الطوارئ في نظام إعادة التأهيل </a:t>
            </a:r>
            <a:r>
              <a:rPr lang="en-US" sz="3600" i="1" dirty="0">
                <a:latin typeface="Arabic Typesetting" panose="03020402040406030203" pitchFamily="66" charset="-78"/>
                <a:cs typeface="Arabic Typesetting" panose="03020402040406030203" pitchFamily="66" charset="-78"/>
              </a:rPr>
              <a:t>Contingency management in the rehabilitation system</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a:t>
            </a:r>
          </a:p>
          <a:p>
            <a:pPr algn="just"/>
            <a:r>
              <a:rPr lang="ar-IQ" sz="3600" dirty="0">
                <a:latin typeface="Arabic Typesetting" panose="03020402040406030203" pitchFamily="66" charset="-78"/>
                <a:cs typeface="Arabic Typesetting" panose="03020402040406030203" pitchFamily="66" charset="-78"/>
              </a:rPr>
              <a:t>تصميم الحضارة </a:t>
            </a:r>
            <a:r>
              <a:rPr lang="en-US" sz="3600" i="1" dirty="0">
                <a:latin typeface="Arabic Typesetting" panose="03020402040406030203" pitchFamily="66" charset="-78"/>
                <a:cs typeface="Arabic Typesetting" panose="03020402040406030203" pitchFamily="66" charset="-78"/>
              </a:rPr>
              <a:t>Culture design</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a:t>
            </a:r>
          </a:p>
          <a:p>
            <a:pPr marL="0" indent="0" algn="just">
              <a:buNone/>
            </a:pPr>
            <a:br>
              <a:rPr lang="en-US" sz="3600" dirty="0">
                <a:latin typeface="Arabic Typesetting" panose="03020402040406030203" pitchFamily="66" charset="-78"/>
                <a:cs typeface="Arabic Typesetting" panose="03020402040406030203" pitchFamily="66" charset="-78"/>
              </a:rPr>
            </a:br>
            <a:endParaRPr lang="en-US" sz="3600" dirty="0">
              <a:latin typeface="Arabic Typesetting" panose="03020402040406030203" pitchFamily="66" charset="-78"/>
              <a:cs typeface="Arabic Typesetting" panose="03020402040406030203" pitchFamily="66" charset="-78"/>
            </a:endParaRPr>
          </a:p>
          <a:p>
            <a:pPr marL="0" indent="0" algn="just">
              <a:buNone/>
            </a:pPr>
            <a:endParaRPr lang="en-US" sz="3600" dirty="0"/>
          </a:p>
        </p:txBody>
      </p:sp>
    </p:spTree>
    <p:extLst>
      <p:ext uri="{BB962C8B-B14F-4D97-AF65-F5344CB8AC3E}">
        <p14:creationId xmlns:p14="http://schemas.microsoft.com/office/powerpoint/2010/main" val="87252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81A40-D099-43D0-9CD6-9A43DE7B6568}"/>
              </a:ext>
            </a:extLst>
          </p:cNvPr>
          <p:cNvSpPr>
            <a:spLocks noGrp="1"/>
          </p:cNvSpPr>
          <p:nvPr>
            <p:ph type="title"/>
          </p:nvPr>
        </p:nvSpPr>
        <p:spPr/>
        <p:txBody>
          <a:bodyPr>
            <a:normAutofit/>
          </a:bodyPr>
          <a:lstStyle/>
          <a:p>
            <a:r>
              <a:rPr lang="ar-IQ" sz="4800" b="1" dirty="0">
                <a:latin typeface="Arabic Typesetting" panose="03020402040406030203" pitchFamily="66" charset="-78"/>
                <a:cs typeface="Arabic Typesetting" panose="03020402040406030203" pitchFamily="66" charset="-78"/>
              </a:rPr>
              <a:t>نقاط الضعف</a:t>
            </a:r>
            <a:endParaRPr lang="en-US" sz="4800" b="1"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49E1007B-A76C-42BC-9F7A-7BC917F0FA7C}"/>
              </a:ext>
            </a:extLst>
          </p:cNvPr>
          <p:cNvSpPr>
            <a:spLocks noGrp="1"/>
          </p:cNvSpPr>
          <p:nvPr>
            <p:ph idx="1"/>
          </p:nvPr>
        </p:nvSpPr>
        <p:spPr/>
        <p:txBody>
          <a:bodyPr>
            <a:normAutofit/>
          </a:bodyPr>
          <a:lstStyle/>
          <a:p>
            <a:pPr algn="just"/>
            <a:r>
              <a:rPr lang="ar-IQ" sz="3600" dirty="0">
                <a:latin typeface="Arabic Typesetting" panose="03020402040406030203" pitchFamily="66" charset="-78"/>
                <a:cs typeface="Arabic Typesetting" panose="03020402040406030203" pitchFamily="66" charset="-78"/>
              </a:rPr>
              <a:t>يُنظر إلى سكينر على أنه</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 مؤسس الإشراط الإجرائي، لكن الحقيقة ان  عمله استند إلى قانون الأثر </a:t>
            </a:r>
            <a:r>
              <a:rPr lang="en-US" sz="3600" dirty="0">
                <a:latin typeface="Arabic Typesetting" panose="03020402040406030203" pitchFamily="66" charset="-78"/>
                <a:cs typeface="Arabic Typesetting" panose="03020402040406030203" pitchFamily="66" charset="-78"/>
              </a:rPr>
              <a:t>law of effect</a:t>
            </a:r>
            <a:r>
              <a:rPr lang="ar-IQ" sz="3600" dirty="0">
                <a:latin typeface="Arabic Typesetting" panose="03020402040406030203" pitchFamily="66" charset="-78"/>
                <a:cs typeface="Arabic Typesetting" panose="03020402040406030203" pitchFamily="66" charset="-78"/>
              </a:rPr>
              <a:t> لثورندايك (1898). وما قام به سكنر انه استبدل مصطلح قانون الأثر بمصطلح التعزيز </a:t>
            </a:r>
            <a:r>
              <a:rPr lang="en-US" sz="3600" dirty="0">
                <a:latin typeface="Arabic Typesetting" panose="03020402040406030203" pitchFamily="66" charset="-78"/>
                <a:cs typeface="Arabic Typesetting" panose="03020402040406030203" pitchFamily="66" charset="-78"/>
              </a:rPr>
              <a:t>Reinforcement</a:t>
            </a:r>
            <a:r>
              <a:rPr lang="ar-IQ" sz="3600" dirty="0">
                <a:latin typeface="Arabic Typesetting" panose="03020402040406030203" pitchFamily="66" charset="-78"/>
                <a:cs typeface="Arabic Typesetting" panose="03020402040406030203" pitchFamily="66" charset="-78"/>
              </a:rPr>
              <a:t>. </a:t>
            </a:r>
          </a:p>
          <a:p>
            <a:pPr algn="just"/>
            <a:r>
              <a:rPr lang="ar-IQ" sz="3600" dirty="0">
                <a:latin typeface="Arabic Typesetting" panose="03020402040406030203" pitchFamily="66" charset="-78"/>
                <a:cs typeface="Arabic Typesetting" panose="03020402040406030203" pitchFamily="66" charset="-78"/>
              </a:rPr>
              <a:t>نفس نقطة الضعف القاتلة التي وقع بها واطسن، وقع بها سكينر من خلال تجاهله للعمليات العقلية والنفسية الداخلية وتأكيده على السلوك الظاهري.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2211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lvl="0" indent="0" algn="just">
              <a:buNone/>
            </a:pPr>
            <a:r>
              <a:rPr lang="ar-IQ" sz="3600" b="1" dirty="0">
                <a:solidFill>
                  <a:srgbClr val="FF0000"/>
                </a:solidFill>
                <a:latin typeface="Arabic Typesetting" panose="03020402040406030203" pitchFamily="66" charset="-78"/>
                <a:cs typeface="Arabic Typesetting" panose="03020402040406030203" pitchFamily="66" charset="-78"/>
              </a:rPr>
              <a:t>2. </a:t>
            </a:r>
            <a:r>
              <a:rPr lang="ar-SA" sz="3600" b="1" dirty="0">
                <a:solidFill>
                  <a:srgbClr val="FF0000"/>
                </a:solidFill>
                <a:latin typeface="Arabic Typesetting" panose="03020402040406030203" pitchFamily="66" charset="-78"/>
                <a:cs typeface="Arabic Typesetting" panose="03020402040406030203" pitchFamily="66" charset="-78"/>
              </a:rPr>
              <a:t>التعزيز الجزئي </a:t>
            </a:r>
            <a:r>
              <a:rPr lang="en-US" sz="3600" b="1" dirty="0">
                <a:solidFill>
                  <a:srgbClr val="FF0000"/>
                </a:solidFill>
                <a:latin typeface="Arabic Typesetting" panose="03020402040406030203" pitchFamily="66" charset="-78"/>
                <a:cs typeface="Arabic Typesetting" panose="03020402040406030203" pitchFamily="66" charset="-78"/>
              </a:rPr>
              <a:t>Partial Reinforcement  </a:t>
            </a:r>
          </a:p>
          <a:p>
            <a:pPr marL="0" indent="0" algn="just">
              <a:buNone/>
            </a:pPr>
            <a:r>
              <a:rPr lang="ar-SA" sz="3600" dirty="0">
                <a:latin typeface="Arabic Typesetting" panose="03020402040406030203" pitchFamily="66" charset="-78"/>
                <a:cs typeface="Arabic Typesetting" panose="03020402040406030203" pitchFamily="66" charset="-78"/>
              </a:rPr>
              <a:t>في التعزيز الجزئي، يتم تعزيز الاستجابة بين فترة زمنية وأخرى</a:t>
            </a:r>
            <a:r>
              <a:rPr lang="ar-IQ" sz="3600" dirty="0">
                <a:latin typeface="Arabic Typesetting" panose="03020402040406030203" pitchFamily="66" charset="-78"/>
                <a:cs typeface="Arabic Typesetting" panose="03020402040406030203" pitchFamily="66" charset="-78"/>
              </a:rPr>
              <a:t>، أو عند تقديم مجموعة من الإستجابات</a:t>
            </a:r>
            <a:r>
              <a:rPr lang="ar-SA" sz="3600" dirty="0">
                <a:latin typeface="Arabic Typesetting" panose="03020402040406030203" pitchFamily="66" charset="-78"/>
                <a:cs typeface="Arabic Typesetting" panose="03020402040406030203" pitchFamily="66" charset="-78"/>
              </a:rPr>
              <a:t>. </a:t>
            </a:r>
            <a:endParaRPr lang="ar-IQ" sz="3600" dirty="0">
              <a:latin typeface="Arabic Typesetting" panose="03020402040406030203" pitchFamily="66" charset="-78"/>
              <a:cs typeface="Arabic Typesetting" panose="03020402040406030203" pitchFamily="66" charset="-78"/>
            </a:endParaRPr>
          </a:p>
          <a:p>
            <a:pPr marL="0" indent="0" algn="just">
              <a:buNone/>
            </a:pPr>
            <a:r>
              <a:rPr lang="ar-SA" sz="3600" dirty="0">
                <a:latin typeface="Arabic Typesetting" panose="03020402040406030203" pitchFamily="66" charset="-78"/>
                <a:cs typeface="Arabic Typesetting" panose="03020402040406030203" pitchFamily="66" charset="-78"/>
              </a:rPr>
              <a:t>يكون اكتساب السلوك من خلال هذا النمط من التعزيز بطئ، ولكن الاستجابة هنا يصعب انطفاؤها </a:t>
            </a:r>
            <a:r>
              <a:rPr lang="en-US" sz="3600" dirty="0">
                <a:latin typeface="Arabic Typesetting" panose="03020402040406030203" pitchFamily="66" charset="-78"/>
                <a:cs typeface="Arabic Typesetting" panose="03020402040406030203" pitchFamily="66" charset="-78"/>
                <a:hlinkClick r:id="rId2"/>
              </a:rPr>
              <a:t>extinction</a:t>
            </a:r>
            <a:r>
              <a:rPr lang="ar-SA" sz="3600" dirty="0">
                <a:latin typeface="Arabic Typesetting" panose="03020402040406030203" pitchFamily="66" charset="-78"/>
                <a:cs typeface="Arabic Typesetting" panose="03020402040406030203" pitchFamily="66" charset="-78"/>
              </a:rPr>
              <a:t>. وهناك أربعة أنماط من هذا التعزيز:</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11536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mj-cs"/>
              <a:buAutoNum type="arabic2Minus"/>
            </a:pPr>
            <a:r>
              <a:rPr lang="ar-SA" sz="3600" dirty="0">
                <a:latin typeface="Arabic Typesetting" panose="03020402040406030203" pitchFamily="66" charset="-78"/>
                <a:cs typeface="Arabic Typesetting" panose="03020402040406030203" pitchFamily="66" charset="-78"/>
              </a:rPr>
              <a:t>جداول النسبة الثابتة </a:t>
            </a:r>
            <a:r>
              <a:rPr lang="en-US" sz="3600" b="1" dirty="0">
                <a:latin typeface="Arabic Typesetting" panose="03020402040406030203" pitchFamily="66" charset="-78"/>
                <a:cs typeface="Arabic Typesetting" panose="03020402040406030203" pitchFamily="66" charset="-78"/>
                <a:hlinkClick r:id="rId2"/>
              </a:rPr>
              <a:t>Fixed-ratio schedules</a:t>
            </a:r>
            <a:r>
              <a:rPr lang="ar-SA" sz="3600" dirty="0">
                <a:latin typeface="Arabic Typesetting" panose="03020402040406030203" pitchFamily="66" charset="-78"/>
                <a:cs typeface="Arabic Typesetting" panose="03020402040406030203" pitchFamily="66" charset="-78"/>
              </a:rPr>
              <a:t>، في هذه الجداول يتم تعزيز الاستجابة فقط بعد تقديم عدد معين من الاستجابات. هذا الجدول ينتج نسبة عالية، وثابتة من الاستجابة مع توقف بسيط فقط بعد تقديم التعزيز.</a:t>
            </a:r>
            <a:r>
              <a:rPr lang="ar-IQ" sz="3600" dirty="0">
                <a:latin typeface="Arabic Typesetting" panose="03020402040406030203" pitchFamily="66" charset="-78"/>
                <a:cs typeface="Arabic Typesetting" panose="03020402040406030203" pitchFamily="66" charset="-78"/>
              </a:rPr>
              <a:t> مثال، اذا استطاع الطالب ان يحقق في كل الدروس علامات عالية فانه سوف تُعلق شارة تفوق على صدره، مثلاً. أو عامل في مصنع يأخذ أجره اذا أنتج عدد معين من القطع. أو بائع في معرض يستلم أجره في كل مرة يبيع بها عدد معين من القطع.</a:t>
            </a:r>
          </a:p>
        </p:txBody>
      </p:sp>
    </p:spTree>
    <p:extLst>
      <p:ext uri="{BB962C8B-B14F-4D97-AF65-F5344CB8AC3E}">
        <p14:creationId xmlns:p14="http://schemas.microsoft.com/office/powerpoint/2010/main" val="175596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7ABD2-7D3C-4251-A7FF-E829B0C46081}"/>
              </a:ext>
            </a:extLst>
          </p:cNvPr>
          <p:cNvSpPr>
            <a:spLocks noGrp="1"/>
          </p:cNvSpPr>
          <p:nvPr>
            <p:ph idx="1"/>
          </p:nvPr>
        </p:nvSpPr>
        <p:spPr/>
        <p:txBody>
          <a:bodyPr>
            <a:noAutofit/>
          </a:bodyPr>
          <a:lstStyle/>
          <a:p>
            <a:pPr marL="0" indent="0" algn="just">
              <a:buNone/>
            </a:pPr>
            <a:r>
              <a:rPr lang="ar-IQ" sz="3600" b="1" dirty="0">
                <a:solidFill>
                  <a:srgbClr val="FF0000"/>
                </a:solidFill>
                <a:latin typeface="Arabic Typesetting" panose="03020402040406030203" pitchFamily="66" charset="-78"/>
                <a:cs typeface="Arabic Typesetting" panose="03020402040406030203" pitchFamily="66" charset="-78"/>
              </a:rPr>
              <a:t>ب. </a:t>
            </a:r>
            <a:r>
              <a:rPr lang="ar-SA" sz="3600" dirty="0">
                <a:latin typeface="Arabic Typesetting" panose="03020402040406030203" pitchFamily="66" charset="-78"/>
                <a:cs typeface="Arabic Typesetting" panose="03020402040406030203" pitchFamily="66" charset="-78"/>
              </a:rPr>
              <a:t>جدول النسبة المتغيرة </a:t>
            </a:r>
            <a:r>
              <a:rPr lang="en-US" sz="3600" b="1" dirty="0">
                <a:latin typeface="Arabic Typesetting" panose="03020402040406030203" pitchFamily="66" charset="-78"/>
                <a:cs typeface="Arabic Typesetting" panose="03020402040406030203" pitchFamily="66" charset="-78"/>
                <a:hlinkClick r:id="rId2"/>
              </a:rPr>
              <a:t>Variable-ratio schedules</a:t>
            </a:r>
            <a:r>
              <a:rPr lang="ar-SA" sz="3600" dirty="0">
                <a:latin typeface="Arabic Typesetting" panose="03020402040406030203" pitchFamily="66" charset="-78"/>
                <a:cs typeface="Arabic Typesetting" panose="03020402040406030203" pitchFamily="66" charset="-78"/>
              </a:rPr>
              <a:t>، تظهر فقط عندما يتم تعزيز الاستجابة بعد عدد غير محدد من الاستجابات. هذا النمط من الجداول يخلق نمطا عاليا من الاستجابات الثابتة. </a:t>
            </a:r>
            <a:r>
              <a:rPr lang="ar-IQ" sz="3600" dirty="0">
                <a:latin typeface="Arabic Typesetting" panose="03020402040406030203" pitchFamily="66" charset="-78"/>
                <a:cs typeface="Arabic Typesetting" panose="03020402040406030203" pitchFamily="66" charset="-78"/>
              </a:rPr>
              <a:t>في هذه الحالة لاتوجد تعليمات بشأن عدد المواد التي يجب ان ينجح بها الطالب</a:t>
            </a:r>
            <a:r>
              <a:rPr lang="ar-IQ" sz="3600">
                <a:latin typeface="Arabic Typesetting" panose="03020402040406030203" pitchFamily="66" charset="-78"/>
                <a:cs typeface="Arabic Typesetting" panose="03020402040406030203" pitchFamily="66" charset="-78"/>
              </a:rPr>
              <a:t>، هل </a:t>
            </a:r>
            <a:r>
              <a:rPr lang="ar-IQ" sz="3600" dirty="0">
                <a:latin typeface="Arabic Typesetting" panose="03020402040406030203" pitchFamily="66" charset="-78"/>
                <a:cs typeface="Arabic Typesetting" panose="03020402040406030203" pitchFamily="66" charset="-78"/>
              </a:rPr>
              <a:t>يدخل السلوك في عملية التقييم!؟ </a:t>
            </a:r>
          </a:p>
          <a:p>
            <a:pPr marL="0" indent="0" algn="just">
              <a:buNone/>
            </a:pPr>
            <a:r>
              <a:rPr lang="ar-IQ" sz="3600" dirty="0">
                <a:latin typeface="Arabic Typesetting" panose="03020402040406030203" pitchFamily="66" charset="-78"/>
                <a:cs typeface="Arabic Typesetting" panose="03020402040406030203" pitchFamily="66" charset="-78"/>
              </a:rPr>
              <a:t>أو موظف يعمل في متجر، لايعلم متى يمكن ان يحصل على مكافأة هل بعد بيعه قطعة واحدة؟ أو خمسة؟ أقل أو أكثر؟ لايعلم.</a:t>
            </a: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999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747381"/>
            <a:ext cx="8915400" cy="4163841"/>
          </a:xfrm>
        </p:spPr>
        <p:txBody>
          <a:bodyPr>
            <a:normAutofit fontScale="92500"/>
          </a:bodyPr>
          <a:lstStyle/>
          <a:p>
            <a:pPr marL="0" indent="0" algn="just">
              <a:buNone/>
            </a:pPr>
            <a:r>
              <a:rPr lang="ar-IQ" sz="3600" b="1" dirty="0">
                <a:solidFill>
                  <a:srgbClr val="FF0000"/>
                </a:solidFill>
                <a:latin typeface="Arabic Typesetting" panose="03020402040406030203" pitchFamily="66" charset="-78"/>
                <a:cs typeface="Arabic Typesetting" panose="03020402040406030203" pitchFamily="66" charset="-78"/>
              </a:rPr>
              <a:t>ج. </a:t>
            </a:r>
            <a:r>
              <a:rPr lang="ar-SA" sz="3600" dirty="0">
                <a:latin typeface="Arabic Typesetting" panose="03020402040406030203" pitchFamily="66" charset="-78"/>
                <a:cs typeface="Arabic Typesetting" panose="03020402040406030203" pitchFamily="66" charset="-78"/>
              </a:rPr>
              <a:t>جدول الفترة الزمنية الثابتة </a:t>
            </a:r>
            <a:r>
              <a:rPr lang="en-US" sz="3600" b="1" dirty="0">
                <a:latin typeface="Arabic Typesetting" panose="03020402040406030203" pitchFamily="66" charset="-78"/>
                <a:cs typeface="Arabic Typesetting" panose="03020402040406030203" pitchFamily="66" charset="-78"/>
                <a:hlinkClick r:id="rId2"/>
              </a:rPr>
              <a:t>Fixed-interval schedules</a:t>
            </a:r>
            <a:r>
              <a:rPr lang="ar-SA" sz="3600" dirty="0">
                <a:latin typeface="Arabic Typesetting" panose="03020402040406030203" pitchFamily="66" charset="-78"/>
                <a:cs typeface="Arabic Typesetting" panose="03020402040406030203" pitchFamily="66" charset="-78"/>
              </a:rPr>
              <a:t>، وهي جداول يتم فيها تعزيز الاستجابة</a:t>
            </a:r>
            <a:r>
              <a:rPr lang="ar-IQ" sz="3600" dirty="0">
                <a:latin typeface="Arabic Typesetting" panose="03020402040406030203" pitchFamily="66" charset="-78"/>
                <a:cs typeface="Arabic Typesetting" panose="03020402040406030203" pitchFamily="66" charset="-78"/>
              </a:rPr>
              <a:t> </a:t>
            </a:r>
            <a:r>
              <a:rPr lang="ar-SA" sz="3600" dirty="0">
                <a:latin typeface="Arabic Typesetting" panose="03020402040406030203" pitchFamily="66" charset="-78"/>
                <a:cs typeface="Arabic Typesetting" panose="03020402040406030203" pitchFamily="66" charset="-78"/>
              </a:rPr>
              <a:t>بعد مرور فترة زمنية محددة ومعلومة. ينتج عن هذا الجدول كم مرتفع من الاستجابات عند نهاية الفترة (أي مع قرب التعزيز)، ولكن الاستجابات تنخفض مباشرة بعد تسليم التعزيز.</a:t>
            </a:r>
            <a:r>
              <a:rPr lang="ar-IQ" sz="3600" dirty="0">
                <a:latin typeface="Arabic Typesetting" panose="03020402040406030203" pitchFamily="66" charset="-78"/>
                <a:cs typeface="Arabic Typesetting" panose="03020402040406030203" pitchFamily="66" charset="-78"/>
              </a:rPr>
              <a:t> مثال، اذا</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 كانت شارة التمييز تعطى للطالب نهاية كل أسبوع فان الطلبة سوف يُجهدون أنفسهم في الأيام الأخيرة من الأسبوع، وبعد الحصول على الشارة سوف يكون هناك تراخي بعدها أي في الإيام الأولى من الإسبوع. كذلك الإمتحانات الفصلية فان الطلبة بشكل عام يُظهرون نوع من التراخي في بداية الفصل الدراسي لكنهم سيظهرون أهتماماً أكبر بالدراسة مع قرب فترة الإمتحانات. ونفس الشئ بالنسبة للعامل أو الموظف الذي يستلم أجره في نهاية  كل شهر مثلاً. </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0918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F83B1B-E54A-4BA8-8E32-ABF587708B22}"/>
              </a:ext>
            </a:extLst>
          </p:cNvPr>
          <p:cNvSpPr>
            <a:spLocks noGrp="1"/>
          </p:cNvSpPr>
          <p:nvPr>
            <p:ph idx="1"/>
          </p:nvPr>
        </p:nvSpPr>
        <p:spPr/>
        <p:txBody>
          <a:bodyPr>
            <a:noAutofit/>
          </a:bodyPr>
          <a:lstStyle/>
          <a:p>
            <a:pPr marL="0" indent="0" algn="just">
              <a:buNone/>
            </a:pPr>
            <a:r>
              <a:rPr lang="ar-IQ" sz="3600" b="1" dirty="0">
                <a:solidFill>
                  <a:srgbClr val="FF0000"/>
                </a:solidFill>
                <a:latin typeface="Arabic Typesetting" panose="03020402040406030203" pitchFamily="66" charset="-78"/>
                <a:cs typeface="Arabic Typesetting" panose="03020402040406030203" pitchFamily="66" charset="-78"/>
              </a:rPr>
              <a:t>د. </a:t>
            </a:r>
            <a:r>
              <a:rPr lang="ar-SA" sz="3600" dirty="0">
                <a:latin typeface="Arabic Typesetting" panose="03020402040406030203" pitchFamily="66" charset="-78"/>
                <a:cs typeface="Arabic Typesetting" panose="03020402040406030203" pitchFamily="66" charset="-78"/>
              </a:rPr>
              <a:t>جدول الفترة الزمنية المتغيرة  </a:t>
            </a:r>
            <a:r>
              <a:rPr lang="en-US" sz="3600" b="1" dirty="0">
                <a:latin typeface="Arabic Typesetting" panose="03020402040406030203" pitchFamily="66" charset="-78"/>
                <a:cs typeface="Arabic Typesetting" panose="03020402040406030203" pitchFamily="66" charset="-78"/>
                <a:hlinkClick r:id="rId2"/>
              </a:rPr>
              <a:t>Variable-interval schedules</a:t>
            </a:r>
            <a:r>
              <a:rPr lang="ar-SA" sz="3600" dirty="0">
                <a:latin typeface="Arabic Typesetting" panose="03020402040406030203" pitchFamily="66" charset="-78"/>
                <a:cs typeface="Arabic Typesetting" panose="03020402040406030203" pitchFamily="66" charset="-78"/>
              </a:rPr>
              <a:t>، تظهر عندما يتم تعزيز استجابة ولكن بعد مرور فترة زمنية غير محددة وغير معلومة (لا يمكن التنبؤ بها). ينتج هذا الجدول نسبة استجابة بطئ</a:t>
            </a:r>
            <a:r>
              <a:rPr lang="ar-IQ" sz="3600" dirty="0">
                <a:latin typeface="Arabic Typesetting" panose="03020402040406030203" pitchFamily="66" charset="-78"/>
                <a:cs typeface="Arabic Typesetting" panose="03020402040406030203" pitchFamily="66" charset="-78"/>
              </a:rPr>
              <a:t>ية</a:t>
            </a:r>
            <a:r>
              <a:rPr lang="ar-SA" sz="3600" dirty="0">
                <a:latin typeface="Arabic Typesetting" panose="03020402040406030203" pitchFamily="66" charset="-78"/>
                <a:cs typeface="Arabic Typesetting" panose="03020402040406030203" pitchFamily="66" charset="-78"/>
              </a:rPr>
              <a:t> ولكن ثابت</a:t>
            </a:r>
            <a:r>
              <a:rPr lang="ar-IQ" sz="3600" dirty="0">
                <a:latin typeface="Arabic Typesetting" panose="03020402040406030203" pitchFamily="66" charset="-78"/>
                <a:cs typeface="Arabic Typesetting" panose="03020402040406030203" pitchFamily="66" charset="-78"/>
              </a:rPr>
              <a:t>ة وعصية على الإنطفاء</a:t>
            </a:r>
            <a:r>
              <a:rPr lang="ar-SA"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هنا لايوجد لدينا أي معرفة بخصوص عدد الايام التي على الطالب ان يُظهر فيها تميزه، ففي اي وقت يمكن ان يتم أختيار الطالب المتميز. أو العامل الذي يأخذ أجره بحسب الوضع المالي للمصنع الذي يعمل فيه هل هو يستلم أجره كل يوم، أو ربما بعد أسبوع أو اربعة أيام...الخ</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574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7" name="Rectangle 3"/>
          <p:cNvSpPr>
            <a:spLocks noChangeArrowheads="1"/>
          </p:cNvSpPr>
          <p:nvPr/>
        </p:nvSpPr>
        <p:spPr bwMode="auto">
          <a:xfrm>
            <a:off x="4240363" y="799201"/>
            <a:ext cx="3688396" cy="900256"/>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ar-IQ" sz="2800" b="1"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جداول التعزيـــــــــز</a:t>
            </a:r>
            <a:endParaRPr kumimoji="0" lang="ar-IQ" altLang="ar-IQ"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Rectangle 7"/>
          <p:cNvSpPr>
            <a:spLocks noChangeArrowheads="1"/>
          </p:cNvSpPr>
          <p:nvPr/>
        </p:nvSpPr>
        <p:spPr bwMode="auto">
          <a:xfrm>
            <a:off x="2137938" y="2168366"/>
            <a:ext cx="2993392" cy="1273234"/>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IQ"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التعزيز الجزئي </a:t>
            </a:r>
            <a:endParaRPr kumimoji="0" lang="ar-IQ" altLang="ar-IQ" sz="2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altLang="ar-IQ"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Partial Reinforcement</a:t>
            </a:r>
            <a:r>
              <a:rPr kumimoji="0" lang="ar-SA" altLang="ar-IQ"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ar-IQ"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Rectangle 8"/>
          <p:cNvSpPr>
            <a:spLocks noChangeArrowheads="1"/>
          </p:cNvSpPr>
          <p:nvPr/>
        </p:nvSpPr>
        <p:spPr bwMode="auto">
          <a:xfrm>
            <a:off x="7244759" y="2142172"/>
            <a:ext cx="2999489" cy="1299428"/>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IQ"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التعزيز المستمر </a:t>
            </a:r>
            <a:r>
              <a:rPr kumimoji="0" lang="en-US" altLang="ar-IQ"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Continuous Reinforcement</a:t>
            </a:r>
            <a:r>
              <a:rPr kumimoji="0" lang="ar-SA" altLang="ar-IQ"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ar-IQ"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3" name="Rectangle 11"/>
          <p:cNvSpPr>
            <a:spLocks noChangeArrowheads="1"/>
          </p:cNvSpPr>
          <p:nvPr/>
        </p:nvSpPr>
        <p:spPr bwMode="auto">
          <a:xfrm>
            <a:off x="9783750" y="5153488"/>
            <a:ext cx="2005756" cy="963612"/>
          </a:xfrm>
          <a:prstGeom prst="rect">
            <a:avLst/>
          </a:prstGeom>
          <a:solidFill>
            <a:srgbClr val="FFC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IQ" sz="2000" b="1"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جدول النسبة الثابتة </a:t>
            </a:r>
            <a:r>
              <a:rPr lang="en-US" altLang="ar-IQ" b="1" dirty="0">
                <a:hlinkClick r:id="rId3"/>
              </a:rPr>
              <a:t>Fixed-ratio schedules</a:t>
            </a:r>
            <a:endParaRPr lang="ar-SA" altLang="ar-IQ" b="1" dirty="0"/>
          </a:p>
        </p:txBody>
      </p:sp>
      <p:sp>
        <p:nvSpPr>
          <p:cNvPr id="15" name="Rectangle 14"/>
          <p:cNvSpPr>
            <a:spLocks noChangeArrowheads="1"/>
          </p:cNvSpPr>
          <p:nvPr/>
        </p:nvSpPr>
        <p:spPr bwMode="auto">
          <a:xfrm>
            <a:off x="7426962" y="5143963"/>
            <a:ext cx="2106347" cy="982662"/>
          </a:xfrm>
          <a:prstGeom prst="rect">
            <a:avLst/>
          </a:prstGeom>
          <a:solidFill>
            <a:srgbClr val="FFC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IQ" sz="2000" b="1"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جدول النسبة المتغيرة </a:t>
            </a:r>
            <a:r>
              <a:rPr kumimoji="0" lang="en-US" altLang="ar-IQ" sz="2000" b="1"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hlinkClick r:id="rId4"/>
              </a:rPr>
              <a:t>Variable-ratio schedules</a:t>
            </a:r>
            <a:endParaRPr kumimoji="0" lang="ar-SA" altLang="ar-IQ"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559974" y="5143963"/>
            <a:ext cx="2445626" cy="1006475"/>
          </a:xfrm>
          <a:prstGeom prst="rect">
            <a:avLst/>
          </a:prstGeom>
          <a:solidFill>
            <a:srgbClr val="FFC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IQ" sz="2000" b="1"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جدول الفترة الزمنية الثابتة </a:t>
            </a:r>
            <a:r>
              <a:rPr kumimoji="0" lang="en-US" altLang="ar-IQ" sz="2000" b="1"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hlinkClick r:id="rId5"/>
              </a:rPr>
              <a:t>Fixed-interval schedules</a:t>
            </a:r>
            <a:endParaRPr kumimoji="0" lang="ar-SA" altLang="ar-IQ"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Rectangle 18"/>
          <p:cNvSpPr>
            <a:spLocks noChangeArrowheads="1"/>
          </p:cNvSpPr>
          <p:nvPr/>
        </p:nvSpPr>
        <p:spPr bwMode="auto">
          <a:xfrm>
            <a:off x="1720800" y="5143963"/>
            <a:ext cx="2444231" cy="1006475"/>
          </a:xfrm>
          <a:prstGeom prst="rect">
            <a:avLst/>
          </a:prstGeom>
          <a:solidFill>
            <a:srgbClr val="FFC000"/>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IQ" sz="2000" b="1" i="0" u="none" strike="noStrike" cap="none" normalizeH="0" baseline="0" dirty="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جدول الفترة الزمنية المتغيرة  </a:t>
            </a:r>
            <a:r>
              <a:rPr kumimoji="0" lang="en-US" altLang="ar-IQ" sz="2000" b="1" i="0" u="none" strike="noStrike" cap="none" normalizeH="0" baseline="0" dirty="0">
                <a:ln>
                  <a:noFill/>
                </a:ln>
                <a:solidFill>
                  <a:schemeClr val="tx1"/>
                </a:solidFill>
                <a:effectLst/>
                <a:ea typeface="Times New Roman" panose="02020603050405020304" pitchFamily="18" charset="0"/>
                <a:cs typeface="Simplified Arabic" panose="02020603050405020304" pitchFamily="18" charset="-78"/>
                <a:hlinkClick r:id="rId6"/>
              </a:rPr>
              <a:t>Variable-interval schedules</a:t>
            </a:r>
            <a:endParaRPr kumimoji="0" lang="ar-SA" altLang="ar-IQ"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Rectangle 15"/>
          <p:cNvSpPr>
            <a:spLocks noChangeArrowheads="1"/>
          </p:cNvSpPr>
          <p:nvPr/>
        </p:nvSpPr>
        <p:spPr bwMode="auto">
          <a:xfrm>
            <a:off x="0" y="0"/>
            <a:ext cx="234106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ar-IQ"/>
          </a:p>
        </p:txBody>
      </p:sp>
      <p:cxnSp>
        <p:nvCxnSpPr>
          <p:cNvPr id="29" name="Straight Arrow Connector 28"/>
          <p:cNvCxnSpPr>
            <a:stCxn id="7" idx="2"/>
          </p:cNvCxnSpPr>
          <p:nvPr/>
        </p:nvCxnSpPr>
        <p:spPr>
          <a:xfrm>
            <a:off x="6084561" y="1699457"/>
            <a:ext cx="2015439" cy="3741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a:stCxn id="7" idx="2"/>
          </p:cNvCxnSpPr>
          <p:nvPr/>
        </p:nvCxnSpPr>
        <p:spPr>
          <a:xfrm flipH="1">
            <a:off x="4291200" y="1699457"/>
            <a:ext cx="1793361" cy="3741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Straight Arrow Connector 32"/>
          <p:cNvCxnSpPr>
            <a:stCxn id="10" idx="2"/>
          </p:cNvCxnSpPr>
          <p:nvPr/>
        </p:nvCxnSpPr>
        <p:spPr>
          <a:xfrm>
            <a:off x="3634634" y="3441600"/>
            <a:ext cx="7052821" cy="1620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p:cNvCxnSpPr>
            <a:stCxn id="10" idx="2"/>
          </p:cNvCxnSpPr>
          <p:nvPr/>
        </p:nvCxnSpPr>
        <p:spPr>
          <a:xfrm>
            <a:off x="3634634" y="3441600"/>
            <a:ext cx="4645366" cy="16488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10" idx="2"/>
          </p:cNvCxnSpPr>
          <p:nvPr/>
        </p:nvCxnSpPr>
        <p:spPr>
          <a:xfrm>
            <a:off x="3634634" y="3441600"/>
            <a:ext cx="1750966" cy="1620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a:stCxn id="10" idx="2"/>
          </p:cNvCxnSpPr>
          <p:nvPr/>
        </p:nvCxnSpPr>
        <p:spPr>
          <a:xfrm flipH="1">
            <a:off x="3009600" y="3441600"/>
            <a:ext cx="625034" cy="1620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7494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E973E3-8596-4FF2-910A-CCC93808C7F0}"/>
              </a:ext>
            </a:extLst>
          </p:cNvPr>
          <p:cNvSpPr>
            <a:spLocks noGrp="1"/>
          </p:cNvSpPr>
          <p:nvPr>
            <p:ph type="title"/>
          </p:nvPr>
        </p:nvSpPr>
        <p:spPr/>
        <p:txBody>
          <a:bodyPr>
            <a:normAutofit fontScale="90000"/>
          </a:bodyPr>
          <a:lstStyle/>
          <a:p>
            <a:r>
              <a:rPr lang="ar-IQ" sz="4800" b="1" dirty="0">
                <a:latin typeface="Arabic Typesetting" panose="03020402040406030203" pitchFamily="66" charset="-78"/>
                <a:cs typeface="Arabic Typesetting" panose="03020402040406030203" pitchFamily="66" charset="-78"/>
              </a:rPr>
              <a:t>نقاط القوة</a:t>
            </a:r>
            <a:br>
              <a:rPr lang="ar-IQ" dirty="0">
                <a:latin typeface="Arabic Typesetting" panose="03020402040406030203" pitchFamily="66" charset="-78"/>
                <a:cs typeface="Arabic Typesetting" panose="03020402040406030203" pitchFamily="66" charset="-78"/>
              </a:rPr>
            </a:br>
            <a:endParaRPr lang="en-US" dirty="0"/>
          </a:p>
        </p:txBody>
      </p:sp>
      <p:sp>
        <p:nvSpPr>
          <p:cNvPr id="3" name="Content Placeholder 2">
            <a:extLst>
              <a:ext uri="{FF2B5EF4-FFF2-40B4-BE49-F238E27FC236}">
                <a16:creationId xmlns:a16="http://schemas.microsoft.com/office/drawing/2014/main" id="{48A444E5-D714-443B-8502-21910C92A7C6}"/>
              </a:ext>
            </a:extLst>
          </p:cNvPr>
          <p:cNvSpPr>
            <a:spLocks noGrp="1"/>
          </p:cNvSpPr>
          <p:nvPr>
            <p:ph idx="1"/>
          </p:nvPr>
        </p:nvSpPr>
        <p:spPr/>
        <p:txBody>
          <a:bodyPr>
            <a:noAutofit/>
          </a:bodyPr>
          <a:lstStyle/>
          <a:p>
            <a:pPr algn="just"/>
            <a:r>
              <a:rPr lang="ar-IQ" sz="3600" dirty="0">
                <a:latin typeface="Arabic Typesetting" panose="03020402040406030203" pitchFamily="66" charset="-78"/>
                <a:cs typeface="Arabic Typesetting" panose="03020402040406030203" pitchFamily="66" charset="-78"/>
              </a:rPr>
              <a:t>على العكس من واطسن، كان سكنر منتجاً، بل صاحب إنتاج غزير، وبحسب أحد المصادر فان لديه  مايقرب من 19 كتاب و 31 بحث.</a:t>
            </a:r>
            <a:endParaRPr lang="en-US" sz="3600" dirty="0">
              <a:latin typeface="Arabic Typesetting" panose="03020402040406030203" pitchFamily="66" charset="-78"/>
              <a:cs typeface="Arabic Typesetting" panose="03020402040406030203" pitchFamily="66" charset="-78"/>
            </a:endParaRPr>
          </a:p>
          <a:p>
            <a:pPr algn="just"/>
            <a:r>
              <a:rPr lang="ar-IQ" sz="3600" dirty="0">
                <a:latin typeface="Arabic Typesetting" panose="03020402040406030203" pitchFamily="66" charset="-78"/>
                <a:cs typeface="Arabic Typesetting" panose="03020402040406030203" pitchFamily="66" charset="-78"/>
              </a:rPr>
              <a:t>كان لسكينر اهتمامًا عميقًا ببناء الأدوات والآلات، ويُنسب إليه الفضل في تصميم ما يسمى بـ "المُجمع اللفظي" </a:t>
            </a:r>
            <a:r>
              <a:rPr lang="en-US" sz="3600" dirty="0">
                <a:latin typeface="Arabic Typesetting" panose="03020402040406030203" pitchFamily="66" charset="-78"/>
                <a:cs typeface="Arabic Typesetting" panose="03020402040406030203" pitchFamily="66" charset="-78"/>
              </a:rPr>
              <a:t>verbal summator، </a:t>
            </a:r>
            <a:r>
              <a:rPr lang="ar-IQ" sz="3600">
                <a:latin typeface="Arabic Typesetting" panose="03020402040406030203" pitchFamily="66" charset="-78"/>
                <a:cs typeface="Arabic Typesetting" panose="03020402040406030203" pitchFamily="66" charset="-78"/>
              </a:rPr>
              <a:t>وصندوق </a:t>
            </a:r>
            <a:r>
              <a:rPr lang="ar-IQ" sz="3600" dirty="0">
                <a:latin typeface="Arabic Typesetting" panose="03020402040406030203" pitchFamily="66" charset="-78"/>
                <a:cs typeface="Arabic Typesetting" panose="03020402040406030203" pitchFamily="66" charset="-78"/>
              </a:rPr>
              <a:t>سكينر </a:t>
            </a:r>
            <a:r>
              <a:rPr lang="en-US" sz="3600" dirty="0">
                <a:latin typeface="Arabic Typesetting" panose="03020402040406030203" pitchFamily="66" charset="-78"/>
                <a:cs typeface="Arabic Typesetting" panose="03020402040406030203" pitchFamily="66" charset="-78"/>
              </a:rPr>
              <a:t>Skinner box، </a:t>
            </a:r>
            <a:r>
              <a:rPr lang="ar-IQ" sz="3600" dirty="0">
                <a:latin typeface="Arabic Typesetting" panose="03020402040406030203" pitchFamily="66" charset="-78"/>
                <a:cs typeface="Arabic Typesetting" panose="03020402040406030203" pitchFamily="66" charset="-78"/>
              </a:rPr>
              <a:t>والمسجل التراكمي </a:t>
            </a:r>
            <a:r>
              <a:rPr lang="en-US" sz="3600" dirty="0">
                <a:latin typeface="Arabic Typesetting" panose="03020402040406030203" pitchFamily="66" charset="-78"/>
                <a:cs typeface="Arabic Typesetting" panose="03020402040406030203" pitchFamily="66" charset="-78"/>
              </a:rPr>
              <a:t>cumulative recorder</a:t>
            </a:r>
            <a:r>
              <a:rPr lang="ar-IQ" sz="3600" dirty="0">
                <a:latin typeface="Arabic Typesetting" panose="03020402040406030203" pitchFamily="66" charset="-78"/>
                <a:cs typeface="Arabic Typesetting" panose="03020402040406030203" pitchFamily="66" charset="-78"/>
              </a:rPr>
              <a:t>.</a:t>
            </a:r>
            <a:r>
              <a:rPr lang="en-US" sz="3600" dirty="0">
                <a:latin typeface="Arabic Typesetting" panose="03020402040406030203" pitchFamily="66" charset="-78"/>
                <a:cs typeface="Arabic Typesetting" panose="03020402040406030203" pitchFamily="66" charset="-78"/>
              </a:rPr>
              <a:t> </a:t>
            </a:r>
            <a:endParaRPr lang="ar-IQ"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a:p>
            <a:pPr marL="0" indent="0" algn="just">
              <a:buNone/>
            </a:pPr>
            <a:endParaRPr lang="ar-IQ" sz="3600" dirty="0">
              <a:latin typeface="Arabic Typesetting" panose="03020402040406030203" pitchFamily="66" charset="-78"/>
              <a:cs typeface="Arabic Typesetting" panose="03020402040406030203" pitchFamily="66" charset="-78"/>
            </a:endParaRP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37034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ECB509-0F40-41A4-9ECA-B02A1B52096B}"/>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ومهد أو سرير الطفل الهوائي  </a:t>
            </a:r>
            <a:r>
              <a:rPr lang="en-US" sz="3600" dirty="0">
                <a:latin typeface="Arabic Typesetting" panose="03020402040406030203" pitchFamily="66" charset="-78"/>
                <a:cs typeface="Arabic Typesetting" panose="03020402040406030203" pitchFamily="66" charset="-78"/>
              </a:rPr>
              <a:t>baby Air Crib ، </a:t>
            </a:r>
            <a:r>
              <a:rPr lang="ar-IQ" sz="3600" dirty="0">
                <a:latin typeface="Arabic Typesetting" panose="03020402040406030203" pitchFamily="66" charset="-78"/>
                <a:cs typeface="Arabic Typesetting" panose="03020402040406030203" pitchFamily="66" charset="-78"/>
              </a:rPr>
              <a:t>ومشروع الصواريخ الموجه بالحمام أثناء الحرب العالمية الثانية </a:t>
            </a:r>
            <a:r>
              <a:rPr lang="en-US" sz="3600" dirty="0">
                <a:latin typeface="Arabic Typesetting" panose="03020402040406030203" pitchFamily="66" charset="-78"/>
                <a:cs typeface="Arabic Typesetting" panose="03020402040406030203" pitchFamily="66" charset="-78"/>
              </a:rPr>
              <a:t>pigeon-guided missile</a:t>
            </a:r>
            <a:r>
              <a:rPr lang="ar-IQ" sz="3600" dirty="0">
                <a:latin typeface="Arabic Typesetting" panose="03020402040406030203" pitchFamily="66" charset="-78"/>
                <a:cs typeface="Arabic Typesetting" panose="03020402040406030203" pitchFamily="66" charset="-78"/>
              </a:rPr>
              <a:t>، وآلة التدريس التي كانت أساس التعليم المبرمج، والعديد من الاختراعات الأخرى.</a:t>
            </a:r>
            <a:endParaRPr lang="en-US" sz="3600" dirty="0"/>
          </a:p>
        </p:txBody>
      </p:sp>
    </p:spTree>
    <p:extLst>
      <p:ext uri="{BB962C8B-B14F-4D97-AF65-F5344CB8AC3E}">
        <p14:creationId xmlns:p14="http://schemas.microsoft.com/office/powerpoint/2010/main" val="39501373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7798</TotalTime>
  <Words>773</Words>
  <Application>Microsoft Office PowerPoint</Application>
  <PresentationFormat>Widescreen</PresentationFormat>
  <Paragraphs>36</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Arabic Typesetting</vt:lpstr>
      <vt:lpstr>Arial</vt:lpstr>
      <vt:lpstr>Calibri</vt:lpstr>
      <vt:lpstr>Century Gothic</vt:lpstr>
      <vt:lpstr>Simplified Arabic</vt:lpstr>
      <vt:lpstr>Tahoma</vt:lpstr>
      <vt:lpstr>Times New Roman</vt:lpstr>
      <vt:lpstr>Wingdings 3</vt:lpstr>
      <vt:lpstr>Wisp</vt:lpstr>
      <vt:lpstr>الإشراط الإجرائي أو الوسيلي (نموذج سكنر) جداول التعزيز</vt:lpstr>
      <vt:lpstr>PowerPoint Presentation</vt:lpstr>
      <vt:lpstr>PowerPoint Presentation</vt:lpstr>
      <vt:lpstr>PowerPoint Presentation</vt:lpstr>
      <vt:lpstr>PowerPoint Presentation</vt:lpstr>
      <vt:lpstr>PowerPoint Presentation</vt:lpstr>
      <vt:lpstr>PowerPoint Presentation</vt:lpstr>
      <vt:lpstr>نقاط القوة </vt:lpstr>
      <vt:lpstr>PowerPoint Presentation</vt:lpstr>
      <vt:lpstr>تطبيقات نظرية سكنر في مجال علم النفس</vt:lpstr>
      <vt:lpstr>نقاط الضعف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الاشراط الإجرائي Operant Conditioning</dc:title>
  <dc:creator>Rifaat Jasseem</dc:creator>
  <cp:lastModifiedBy>Rifaat Jasseem</cp:lastModifiedBy>
  <cp:revision>48</cp:revision>
  <dcterms:created xsi:type="dcterms:W3CDTF">2020-04-22T06:38:23Z</dcterms:created>
  <dcterms:modified xsi:type="dcterms:W3CDTF">2021-08-22T16:34:06Z</dcterms:modified>
</cp:coreProperties>
</file>